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73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CCCA"/>
          </a:solidFill>
        </a:fill>
      </a:tcStyle>
    </a:wholeTbl>
    <a:band2H>
      <a:tcTxStyle/>
      <a:tcStyle>
        <a:tcBdr/>
        <a:fill>
          <a:solidFill>
            <a:srgbClr val="F0E7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FD8CF"/>
          </a:solidFill>
        </a:fill>
      </a:tcStyle>
    </a:wholeTbl>
    <a:band2H>
      <a:tcTxStyle/>
      <a:tcStyle>
        <a:tcBdr/>
        <a:fill>
          <a:solidFill>
            <a:srgbClr val="EFEC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E2DB"/>
          </a:solidFill>
        </a:fill>
      </a:tcStyle>
    </a:wholeTbl>
    <a:band2H>
      <a:tcTxStyle/>
      <a:tcStyle>
        <a:tcBdr/>
        <a:fill>
          <a:solidFill>
            <a:srgbClr val="EAF1E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>
</file>

<file path=ppt/media/image10.tif>
</file>

<file path=ppt/media/image11.tif>
</file>

<file path=ppt/media/image12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96" name="Shape 39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entury Gothic"/>
      </a:defRPr>
    </a:lvl1pPr>
    <a:lvl2pPr indent="228600" defTabSz="457200" latinLnBrk="0">
      <a:defRPr sz="1200">
        <a:latin typeface="+mj-lt"/>
        <a:ea typeface="+mj-ea"/>
        <a:cs typeface="+mj-cs"/>
        <a:sym typeface="Century Gothic"/>
      </a:defRPr>
    </a:lvl2pPr>
    <a:lvl3pPr indent="457200" defTabSz="457200" latinLnBrk="0">
      <a:defRPr sz="1200">
        <a:latin typeface="+mj-lt"/>
        <a:ea typeface="+mj-ea"/>
        <a:cs typeface="+mj-cs"/>
        <a:sym typeface="Century Gothic"/>
      </a:defRPr>
    </a:lvl3pPr>
    <a:lvl4pPr indent="685800" defTabSz="457200" latinLnBrk="0">
      <a:defRPr sz="1200">
        <a:latin typeface="+mj-lt"/>
        <a:ea typeface="+mj-ea"/>
        <a:cs typeface="+mj-cs"/>
        <a:sym typeface="Century Gothic"/>
      </a:defRPr>
    </a:lvl4pPr>
    <a:lvl5pPr indent="914400" defTabSz="457200" latinLnBrk="0">
      <a:defRPr sz="1200">
        <a:latin typeface="+mj-lt"/>
        <a:ea typeface="+mj-ea"/>
        <a:cs typeface="+mj-cs"/>
        <a:sym typeface="Century Gothic"/>
      </a:defRPr>
    </a:lvl5pPr>
    <a:lvl6pPr indent="1143000" defTabSz="457200" latinLnBrk="0">
      <a:defRPr sz="1200">
        <a:latin typeface="+mj-lt"/>
        <a:ea typeface="+mj-ea"/>
        <a:cs typeface="+mj-cs"/>
        <a:sym typeface="Century Gothic"/>
      </a:defRPr>
    </a:lvl6pPr>
    <a:lvl7pPr indent="1371600" defTabSz="457200" latinLnBrk="0">
      <a:defRPr sz="1200">
        <a:latin typeface="+mj-lt"/>
        <a:ea typeface="+mj-ea"/>
        <a:cs typeface="+mj-cs"/>
        <a:sym typeface="Century Gothic"/>
      </a:defRPr>
    </a:lvl7pPr>
    <a:lvl8pPr indent="1600200" defTabSz="457200" latinLnBrk="0">
      <a:defRPr sz="1200">
        <a:latin typeface="+mj-lt"/>
        <a:ea typeface="+mj-ea"/>
        <a:cs typeface="+mj-cs"/>
        <a:sym typeface="Century Gothic"/>
      </a:defRPr>
    </a:lvl8pPr>
    <a:lvl9pPr indent="1828800" defTabSz="457200" latinLnBrk="0">
      <a:defRPr sz="1200">
        <a:latin typeface="+mj-lt"/>
        <a:ea typeface="+mj-ea"/>
        <a:cs typeface="+mj-cs"/>
        <a:sym typeface="Century Gothic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22"/>
          <p:cNvGrpSpPr/>
          <p:nvPr/>
        </p:nvGrpSpPr>
        <p:grpSpPr>
          <a:xfrm>
            <a:off x="1" y="228600"/>
            <a:ext cx="2851517" cy="6638629"/>
            <a:chOff x="0" y="0"/>
            <a:chExt cx="2851516" cy="6638628"/>
          </a:xfrm>
        </p:grpSpPr>
        <p:sp>
          <p:nvSpPr>
            <p:cNvPr id="39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64" name="Group 9"/>
          <p:cNvGrpSpPr/>
          <p:nvPr/>
        </p:nvGrpSpPr>
        <p:grpSpPr>
          <a:xfrm>
            <a:off x="27221" y="-786"/>
            <a:ext cx="2356675" cy="6854040"/>
            <a:chOff x="0" y="0"/>
            <a:chExt cx="2356673" cy="6854039"/>
          </a:xfrm>
        </p:grpSpPr>
        <p:sp>
          <p:nvSpPr>
            <p:cNvPr id="52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5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0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1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2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5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2589213" y="2514600"/>
            <a:ext cx="8915400" cy="2262782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589213" y="4777378"/>
            <a:ext cx="8915400" cy="1126284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>
                <a:solidFill>
                  <a:srgbClr val="595959"/>
                </a:solidFill>
              </a:defRPr>
            </a:lvl1pPr>
            <a:lvl2pPr marL="0" indent="457200">
              <a:buClrTx/>
              <a:buSzTx/>
              <a:buNone/>
              <a:defRPr>
                <a:solidFill>
                  <a:srgbClr val="595959"/>
                </a:solidFill>
              </a:defRPr>
            </a:lvl2pPr>
            <a:lvl3pPr marL="0" indent="914400">
              <a:buClrTx/>
              <a:buSzTx/>
              <a:buNone/>
              <a:defRPr>
                <a:solidFill>
                  <a:srgbClr val="595959"/>
                </a:solidFill>
              </a:defRPr>
            </a:lvl3pPr>
            <a:lvl4pPr marL="0" indent="1371600">
              <a:buClrTx/>
              <a:buSzTx/>
              <a:buNone/>
              <a:defRPr>
                <a:solidFill>
                  <a:srgbClr val="595959"/>
                </a:solidFill>
              </a:defRPr>
            </a:lvl4pPr>
            <a:lvl5pPr marL="0" indent="1828800">
              <a:buClrTx/>
              <a:buSzTx/>
              <a:buNone/>
              <a:defRPr>
                <a:solidFill>
                  <a:srgbClr val="59595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Freeform 6"/>
          <p:cNvSpPr/>
          <p:nvPr/>
        </p:nvSpPr>
        <p:spPr>
          <a:xfrm>
            <a:off x="-1" y="4323810"/>
            <a:ext cx="1742308" cy="778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1" h="21600" extrusionOk="0">
                <a:moveTo>
                  <a:pt x="16665" y="21600"/>
                </a:moveTo>
                <a:cubicBezTo>
                  <a:pt x="16839" y="21600"/>
                  <a:pt x="16955" y="21470"/>
                  <a:pt x="17013" y="21340"/>
                </a:cubicBezTo>
                <a:cubicBezTo>
                  <a:pt x="17013" y="21210"/>
                  <a:pt x="17071" y="21210"/>
                  <a:pt x="17071" y="21210"/>
                </a:cubicBezTo>
                <a:cubicBezTo>
                  <a:pt x="21484" y="11320"/>
                  <a:pt x="21484" y="11320"/>
                  <a:pt x="21484" y="11320"/>
                </a:cubicBezTo>
                <a:cubicBezTo>
                  <a:pt x="21600" y="11060"/>
                  <a:pt x="21600" y="10540"/>
                  <a:pt x="21484" y="10149"/>
                </a:cubicBezTo>
                <a:cubicBezTo>
                  <a:pt x="17071" y="390"/>
                  <a:pt x="17071" y="390"/>
                  <a:pt x="17071" y="390"/>
                </a:cubicBezTo>
                <a:cubicBezTo>
                  <a:pt x="17071" y="260"/>
                  <a:pt x="17013" y="260"/>
                  <a:pt x="17013" y="260"/>
                </a:cubicBezTo>
                <a:cubicBezTo>
                  <a:pt x="16955" y="130"/>
                  <a:pt x="16839" y="0"/>
                  <a:pt x="1666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1600"/>
                  <a:pt x="0" y="21600"/>
                  <a:pt x="0" y="21600"/>
                </a:cubicBezTo>
                <a:lnTo>
                  <a:pt x="16665" y="2160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5905" y="4513982"/>
            <a:ext cx="385675" cy="396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2"/>
          <p:cNvGrpSpPr/>
          <p:nvPr/>
        </p:nvGrpSpPr>
        <p:grpSpPr>
          <a:xfrm>
            <a:off x="1" y="228600"/>
            <a:ext cx="2851517" cy="6638629"/>
            <a:chOff x="0" y="0"/>
            <a:chExt cx="2851516" cy="6638628"/>
          </a:xfrm>
        </p:grpSpPr>
        <p:sp>
          <p:nvSpPr>
            <p:cNvPr id="204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0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29" name="Group 9"/>
          <p:cNvGrpSpPr/>
          <p:nvPr/>
        </p:nvGrpSpPr>
        <p:grpSpPr>
          <a:xfrm>
            <a:off x="27221" y="-786"/>
            <a:ext cx="2356675" cy="6854040"/>
            <a:chOff x="0" y="0"/>
            <a:chExt cx="2356673" cy="6854039"/>
          </a:xfrm>
        </p:grpSpPr>
        <p:sp>
          <p:nvSpPr>
            <p:cNvPr id="217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3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4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30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1" name="Title Text"/>
          <p:cNvSpPr txBox="1">
            <a:spLocks noGrp="1"/>
          </p:cNvSpPr>
          <p:nvPr>
            <p:ph type="title"/>
          </p:nvPr>
        </p:nvSpPr>
        <p:spPr>
          <a:xfrm>
            <a:off x="2589211" y="609600"/>
            <a:ext cx="8915401" cy="3117040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2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589211" y="4354045"/>
            <a:ext cx="8915401" cy="155586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>
                <a:solidFill>
                  <a:srgbClr val="595959"/>
                </a:solidFill>
              </a:defRPr>
            </a:lvl1pPr>
            <a:lvl2pPr marL="0" indent="457200">
              <a:buClrTx/>
              <a:buSzTx/>
              <a:buNone/>
              <a:defRPr>
                <a:solidFill>
                  <a:srgbClr val="595959"/>
                </a:solidFill>
              </a:defRPr>
            </a:lvl2pPr>
            <a:lvl3pPr marL="0" indent="914400">
              <a:buClrTx/>
              <a:buSzTx/>
              <a:buNone/>
              <a:defRPr>
                <a:solidFill>
                  <a:srgbClr val="595959"/>
                </a:solidFill>
              </a:defRPr>
            </a:lvl3pPr>
            <a:lvl4pPr marL="0" indent="1371600">
              <a:buClrTx/>
              <a:buSzTx/>
              <a:buNone/>
              <a:defRPr>
                <a:solidFill>
                  <a:srgbClr val="595959"/>
                </a:solidFill>
              </a:defRPr>
            </a:lvl4pPr>
            <a:lvl5pPr marL="0" indent="1828800">
              <a:buClrTx/>
              <a:buSzTx/>
              <a:buNone/>
              <a:defRPr>
                <a:solidFill>
                  <a:srgbClr val="59595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3" name="Freeform 11"/>
          <p:cNvSpPr/>
          <p:nvPr/>
        </p:nvSpPr>
        <p:spPr>
          <a:xfrm flipV="1">
            <a:off x="-4189" y="317817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5905" y="3228581"/>
            <a:ext cx="385675" cy="396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22"/>
          <p:cNvGrpSpPr/>
          <p:nvPr/>
        </p:nvGrpSpPr>
        <p:grpSpPr>
          <a:xfrm>
            <a:off x="1" y="228600"/>
            <a:ext cx="2851517" cy="6638629"/>
            <a:chOff x="0" y="0"/>
            <a:chExt cx="2851516" cy="6638628"/>
          </a:xfrm>
        </p:grpSpPr>
        <p:sp>
          <p:nvSpPr>
            <p:cNvPr id="241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1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66" name="Group 9"/>
          <p:cNvGrpSpPr/>
          <p:nvPr/>
        </p:nvGrpSpPr>
        <p:grpSpPr>
          <a:xfrm>
            <a:off x="27221" y="-786"/>
            <a:ext cx="2356675" cy="6854040"/>
            <a:chOff x="0" y="0"/>
            <a:chExt cx="2356673" cy="6854039"/>
          </a:xfrm>
        </p:grpSpPr>
        <p:sp>
          <p:nvSpPr>
            <p:cNvPr id="254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8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5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67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8" name="Title Text"/>
          <p:cNvSpPr txBox="1">
            <a:spLocks noGrp="1"/>
          </p:cNvSpPr>
          <p:nvPr>
            <p:ph type="title"/>
          </p:nvPr>
        </p:nvSpPr>
        <p:spPr>
          <a:xfrm>
            <a:off x="2849948" y="609600"/>
            <a:ext cx="8393927" cy="2895600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26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275012" y="3505200"/>
            <a:ext cx="7536555" cy="3810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6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16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16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16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1600">
                <a:solidFill>
                  <a:srgbClr val="80808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0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589211" y="4354045"/>
            <a:ext cx="8915400" cy="1555865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  <a:defRPr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271" name="Freeform 11"/>
          <p:cNvSpPr/>
          <p:nvPr/>
        </p:nvSpPr>
        <p:spPr>
          <a:xfrm flipV="1">
            <a:off x="-4189" y="317817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2" name="TextBox 13"/>
          <p:cNvSpPr txBox="1"/>
          <p:nvPr/>
        </p:nvSpPr>
        <p:spPr>
          <a:xfrm>
            <a:off x="2513372" y="327092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273" name="TextBox 14"/>
          <p:cNvSpPr txBox="1"/>
          <p:nvPr/>
        </p:nvSpPr>
        <p:spPr>
          <a:xfrm>
            <a:off x="11160571" y="258439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2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5905" y="3228581"/>
            <a:ext cx="385675" cy="396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roup 22"/>
          <p:cNvGrpSpPr/>
          <p:nvPr/>
        </p:nvGrpSpPr>
        <p:grpSpPr>
          <a:xfrm>
            <a:off x="1" y="228600"/>
            <a:ext cx="2851517" cy="6638629"/>
            <a:chOff x="0" y="0"/>
            <a:chExt cx="2851516" cy="6638628"/>
          </a:xfrm>
        </p:grpSpPr>
        <p:sp>
          <p:nvSpPr>
            <p:cNvPr id="281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5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6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2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06" name="Group 9"/>
          <p:cNvGrpSpPr/>
          <p:nvPr/>
        </p:nvGrpSpPr>
        <p:grpSpPr>
          <a:xfrm>
            <a:off x="27221" y="-786"/>
            <a:ext cx="2356675" cy="6854040"/>
            <a:chOff x="0" y="0"/>
            <a:chExt cx="2356673" cy="6854039"/>
          </a:xfrm>
        </p:grpSpPr>
        <p:sp>
          <p:nvSpPr>
            <p:cNvPr id="294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9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0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1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07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8" name="Title Text"/>
          <p:cNvSpPr txBox="1">
            <a:spLocks noGrp="1"/>
          </p:cNvSpPr>
          <p:nvPr>
            <p:ph type="title"/>
          </p:nvPr>
        </p:nvSpPr>
        <p:spPr>
          <a:xfrm>
            <a:off x="2589213" y="2438400"/>
            <a:ext cx="8915401" cy="2724845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30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589213" y="5181600"/>
            <a:ext cx="8915401" cy="729622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>
                <a:solidFill>
                  <a:srgbClr val="595959"/>
                </a:solidFill>
              </a:defRPr>
            </a:lvl1pPr>
            <a:lvl2pPr>
              <a:buClrTx/>
              <a:defRPr>
                <a:solidFill>
                  <a:srgbClr val="595959"/>
                </a:solidFill>
              </a:defRPr>
            </a:lvl2pPr>
            <a:lvl3pPr>
              <a:buClrTx/>
              <a:defRPr>
                <a:solidFill>
                  <a:srgbClr val="595959"/>
                </a:solidFill>
              </a:defRPr>
            </a:lvl3pPr>
            <a:lvl4pPr>
              <a:buClrTx/>
              <a:defRPr>
                <a:solidFill>
                  <a:srgbClr val="595959"/>
                </a:solidFill>
              </a:defRPr>
            </a:lvl4pPr>
            <a:lvl5pPr>
              <a:buClrTx/>
              <a:defRPr>
                <a:solidFill>
                  <a:srgbClr val="59595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0" name="Freeform 11"/>
          <p:cNvSpPr/>
          <p:nvPr/>
        </p:nvSpPr>
        <p:spPr>
          <a:xfrm flipV="1">
            <a:off x="-4189" y="491172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5905" y="4967529"/>
            <a:ext cx="385675" cy="396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2"/>
          <p:cNvGrpSpPr/>
          <p:nvPr/>
        </p:nvGrpSpPr>
        <p:grpSpPr>
          <a:xfrm>
            <a:off x="1" y="228600"/>
            <a:ext cx="2851517" cy="6638629"/>
            <a:chOff x="0" y="0"/>
            <a:chExt cx="2851516" cy="6638628"/>
          </a:xfrm>
        </p:grpSpPr>
        <p:sp>
          <p:nvSpPr>
            <p:cNvPr id="318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9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0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1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2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3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4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5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6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7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8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9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43" name="Group 9"/>
          <p:cNvGrpSpPr/>
          <p:nvPr/>
        </p:nvGrpSpPr>
        <p:grpSpPr>
          <a:xfrm>
            <a:off x="27221" y="-786"/>
            <a:ext cx="2356675" cy="6854040"/>
            <a:chOff x="0" y="0"/>
            <a:chExt cx="2356673" cy="6854039"/>
          </a:xfrm>
        </p:grpSpPr>
        <p:sp>
          <p:nvSpPr>
            <p:cNvPr id="331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2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3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4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5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6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7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8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9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0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1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2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44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5" name="Title Text"/>
          <p:cNvSpPr txBox="1">
            <a:spLocks noGrp="1"/>
          </p:cNvSpPr>
          <p:nvPr>
            <p:ph type="title"/>
          </p:nvPr>
        </p:nvSpPr>
        <p:spPr>
          <a:xfrm>
            <a:off x="2849948" y="609600"/>
            <a:ext cx="8393927" cy="2895600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34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589211" y="4343400"/>
            <a:ext cx="8915401" cy="838200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589213" y="5181600"/>
            <a:ext cx="8915401" cy="729623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48" name="Freeform 11"/>
          <p:cNvSpPr/>
          <p:nvPr/>
        </p:nvSpPr>
        <p:spPr>
          <a:xfrm flipV="1">
            <a:off x="-4189" y="491172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9" name="TextBox 16"/>
          <p:cNvSpPr txBox="1"/>
          <p:nvPr/>
        </p:nvSpPr>
        <p:spPr>
          <a:xfrm>
            <a:off x="2513372" y="327092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350" name="TextBox 17"/>
          <p:cNvSpPr txBox="1"/>
          <p:nvPr/>
        </p:nvSpPr>
        <p:spPr>
          <a:xfrm>
            <a:off x="11160571" y="258439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3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5905" y="4967529"/>
            <a:ext cx="385675" cy="396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roup 22"/>
          <p:cNvGrpSpPr/>
          <p:nvPr/>
        </p:nvGrpSpPr>
        <p:grpSpPr>
          <a:xfrm>
            <a:off x="1" y="228600"/>
            <a:ext cx="2851517" cy="6638629"/>
            <a:chOff x="0" y="0"/>
            <a:chExt cx="2851516" cy="6638628"/>
          </a:xfrm>
        </p:grpSpPr>
        <p:sp>
          <p:nvSpPr>
            <p:cNvPr id="358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9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0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1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2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3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4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5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6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7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8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9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83" name="Group 9"/>
          <p:cNvGrpSpPr/>
          <p:nvPr/>
        </p:nvGrpSpPr>
        <p:grpSpPr>
          <a:xfrm>
            <a:off x="27221" y="-786"/>
            <a:ext cx="2356675" cy="6854040"/>
            <a:chOff x="0" y="0"/>
            <a:chExt cx="2356673" cy="6854039"/>
          </a:xfrm>
        </p:grpSpPr>
        <p:sp>
          <p:nvSpPr>
            <p:cNvPr id="371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2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3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4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5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6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7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8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9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0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1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2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84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5" name="Title Text"/>
          <p:cNvSpPr txBox="1">
            <a:spLocks noGrp="1"/>
          </p:cNvSpPr>
          <p:nvPr>
            <p:ph type="title"/>
          </p:nvPr>
        </p:nvSpPr>
        <p:spPr>
          <a:xfrm>
            <a:off x="2589211" y="627407"/>
            <a:ext cx="8915401" cy="2880020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38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589211" y="4343400"/>
            <a:ext cx="8915401" cy="838200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589213" y="5181600"/>
            <a:ext cx="8915401" cy="729623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88" name="Freeform 11"/>
          <p:cNvSpPr/>
          <p:nvPr/>
        </p:nvSpPr>
        <p:spPr>
          <a:xfrm flipV="1">
            <a:off x="-4189" y="491172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5905" y="4967529"/>
            <a:ext cx="385675" cy="396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8" cy="128089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2589211" y="2133600"/>
            <a:ext cx="8915401" cy="377762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22"/>
          <p:cNvGrpSpPr/>
          <p:nvPr/>
        </p:nvGrpSpPr>
        <p:grpSpPr>
          <a:xfrm>
            <a:off x="1" y="228600"/>
            <a:ext cx="2851517" cy="6638629"/>
            <a:chOff x="0" y="0"/>
            <a:chExt cx="2851516" cy="6638628"/>
          </a:xfrm>
        </p:grpSpPr>
        <p:sp>
          <p:nvSpPr>
            <p:cNvPr id="85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0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1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10" name="Group 9"/>
          <p:cNvGrpSpPr/>
          <p:nvPr/>
        </p:nvGrpSpPr>
        <p:grpSpPr>
          <a:xfrm>
            <a:off x="27221" y="-786"/>
            <a:ext cx="2356675" cy="6854040"/>
            <a:chOff x="0" y="0"/>
            <a:chExt cx="2356673" cy="6854039"/>
          </a:xfrm>
        </p:grpSpPr>
        <p:sp>
          <p:nvSpPr>
            <p:cNvPr id="98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4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5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11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2" name="Title Text"/>
          <p:cNvSpPr txBox="1">
            <a:spLocks noGrp="1"/>
          </p:cNvSpPr>
          <p:nvPr>
            <p:ph type="title"/>
          </p:nvPr>
        </p:nvSpPr>
        <p:spPr>
          <a:xfrm>
            <a:off x="2589211" y="2058749"/>
            <a:ext cx="8915401" cy="1468801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589211" y="3530129"/>
            <a:ext cx="8915401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rgbClr val="595959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595959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595959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595959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59595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" name="Freeform 11"/>
          <p:cNvSpPr/>
          <p:nvPr/>
        </p:nvSpPr>
        <p:spPr>
          <a:xfrm flipV="1">
            <a:off x="-4189" y="317817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5905" y="3228581"/>
            <a:ext cx="385675" cy="396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itle Text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8" cy="128089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589211" y="2133600"/>
            <a:ext cx="4313865" cy="377762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 Text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8" cy="128089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939372" y="1972703"/>
            <a:ext cx="3992733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06628" y="1969474"/>
            <a:ext cx="399900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/>
            </a:pPr>
            <a:endParaRPr/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8" cy="128089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itle Text"/>
          <p:cNvSpPr txBox="1">
            <a:spLocks noGrp="1"/>
          </p:cNvSpPr>
          <p:nvPr>
            <p:ph type="title"/>
          </p:nvPr>
        </p:nvSpPr>
        <p:spPr>
          <a:xfrm>
            <a:off x="2589211" y="446087"/>
            <a:ext cx="3505200" cy="976313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15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323012" y="446087"/>
            <a:ext cx="5181601" cy="5414964"/>
          </a:xfrm>
          <a:prstGeom prst="rect">
            <a:avLst/>
          </a:prstGeom>
        </p:spPr>
        <p:txBody>
          <a:bodyPr anchor="ctr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589211" y="1598612"/>
            <a:ext cx="3505199" cy="4262437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1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roup 22"/>
          <p:cNvGrpSpPr/>
          <p:nvPr/>
        </p:nvGrpSpPr>
        <p:grpSpPr>
          <a:xfrm>
            <a:off x="1" y="228600"/>
            <a:ext cx="2851517" cy="6638629"/>
            <a:chOff x="0" y="0"/>
            <a:chExt cx="2851516" cy="6638628"/>
          </a:xfrm>
        </p:grpSpPr>
        <p:sp>
          <p:nvSpPr>
            <p:cNvPr id="166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7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8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4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5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91" name="Group 9"/>
          <p:cNvGrpSpPr/>
          <p:nvPr/>
        </p:nvGrpSpPr>
        <p:grpSpPr>
          <a:xfrm>
            <a:off x="27221" y="-786"/>
            <a:ext cx="2356675" cy="6854040"/>
            <a:chOff x="0" y="0"/>
            <a:chExt cx="2356673" cy="6854039"/>
          </a:xfrm>
        </p:grpSpPr>
        <p:sp>
          <p:nvSpPr>
            <p:cNvPr id="179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1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2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8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9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2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Title Text"/>
          <p:cNvSpPr txBox="1">
            <a:spLocks noGrp="1"/>
          </p:cNvSpPr>
          <p:nvPr>
            <p:ph type="title"/>
          </p:nvPr>
        </p:nvSpPr>
        <p:spPr>
          <a:xfrm>
            <a:off x="2589213" y="4800600"/>
            <a:ext cx="8915401" cy="56673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94" name="Picture Placeholder 2"/>
          <p:cNvSpPr>
            <a:spLocks noGrp="1"/>
          </p:cNvSpPr>
          <p:nvPr>
            <p:ph type="pic" idx="13"/>
          </p:nvPr>
        </p:nvSpPr>
        <p:spPr>
          <a:xfrm>
            <a:off x="2589211" y="634965"/>
            <a:ext cx="8915401" cy="385497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589213" y="5367337"/>
            <a:ext cx="8915401" cy="49371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6" name="Freeform 11"/>
          <p:cNvSpPr/>
          <p:nvPr/>
        </p:nvSpPr>
        <p:spPr>
          <a:xfrm flipV="1">
            <a:off x="-4189" y="491172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5905" y="4967529"/>
            <a:ext cx="385675" cy="396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DFE8C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2"/>
          <p:cNvGrpSpPr/>
          <p:nvPr/>
        </p:nvGrpSpPr>
        <p:grpSpPr>
          <a:xfrm>
            <a:off x="1" y="228600"/>
            <a:ext cx="2851517" cy="6638629"/>
            <a:chOff x="0" y="0"/>
            <a:chExt cx="2851516" cy="6638628"/>
          </a:xfrm>
        </p:grpSpPr>
        <p:sp>
          <p:nvSpPr>
            <p:cNvPr id="2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7" name="Group 9"/>
          <p:cNvGrpSpPr/>
          <p:nvPr/>
        </p:nvGrpSpPr>
        <p:grpSpPr>
          <a:xfrm>
            <a:off x="27221" y="-786"/>
            <a:ext cx="2356675" cy="6854040"/>
            <a:chOff x="0" y="0"/>
            <a:chExt cx="2356673" cy="6854039"/>
          </a:xfrm>
        </p:grpSpPr>
        <p:sp>
          <p:nvSpPr>
            <p:cNvPr id="15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8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" name="Freeform 11"/>
          <p:cNvSpPr/>
          <p:nvPr/>
        </p:nvSpPr>
        <p:spPr>
          <a:xfrm flipV="1">
            <a:off x="-4189" y="71437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5905" y="772224"/>
            <a:ext cx="385675" cy="396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262626"/>
          </a:solidFill>
          <a:uFillTx/>
          <a:latin typeface="+mj-lt"/>
          <a:ea typeface="+mj-ea"/>
          <a:cs typeface="+mj-cs"/>
          <a:sym typeface="Century Gothic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262626"/>
          </a:solidFill>
          <a:uFillTx/>
          <a:latin typeface="+mj-lt"/>
          <a:ea typeface="+mj-ea"/>
          <a:cs typeface="+mj-cs"/>
          <a:sym typeface="Century Gothic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262626"/>
          </a:solidFill>
          <a:uFillTx/>
          <a:latin typeface="+mj-lt"/>
          <a:ea typeface="+mj-ea"/>
          <a:cs typeface="+mj-cs"/>
          <a:sym typeface="Century Gothic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262626"/>
          </a:solidFill>
          <a:uFillTx/>
          <a:latin typeface="+mj-lt"/>
          <a:ea typeface="+mj-ea"/>
          <a:cs typeface="+mj-cs"/>
          <a:sym typeface="Century Gothic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262626"/>
          </a:solidFill>
          <a:uFillTx/>
          <a:latin typeface="+mj-lt"/>
          <a:ea typeface="+mj-ea"/>
          <a:cs typeface="+mj-cs"/>
          <a:sym typeface="Century Gothic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262626"/>
          </a:solidFill>
          <a:uFillTx/>
          <a:latin typeface="+mj-lt"/>
          <a:ea typeface="+mj-ea"/>
          <a:cs typeface="+mj-cs"/>
          <a:sym typeface="Century Gothic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262626"/>
          </a:solidFill>
          <a:uFillTx/>
          <a:latin typeface="+mj-lt"/>
          <a:ea typeface="+mj-ea"/>
          <a:cs typeface="+mj-cs"/>
          <a:sym typeface="Century Gothic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262626"/>
          </a:solidFill>
          <a:uFillTx/>
          <a:latin typeface="+mj-lt"/>
          <a:ea typeface="+mj-ea"/>
          <a:cs typeface="+mj-cs"/>
          <a:sym typeface="Century Gothic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262626"/>
          </a:solidFill>
          <a:uFillTx/>
          <a:latin typeface="+mj-lt"/>
          <a:ea typeface="+mj-ea"/>
          <a:cs typeface="+mj-cs"/>
          <a:sym typeface="Century Gothic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admond1994/e-commerce-data-eda/notebook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Title 1"/>
          <p:cNvSpPr txBox="1">
            <a:spLocks noGrp="1"/>
          </p:cNvSpPr>
          <p:nvPr>
            <p:ph type="ctrTitle"/>
          </p:nvPr>
        </p:nvSpPr>
        <p:spPr>
          <a:xfrm>
            <a:off x="2424112" y="1346200"/>
            <a:ext cx="8915401" cy="226278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E-Commerce  Database </a:t>
            </a:r>
            <a:br/>
            <a:r>
              <a:t>Analysis</a:t>
            </a:r>
          </a:p>
        </p:txBody>
      </p:sp>
      <p:sp>
        <p:nvSpPr>
          <p:cNvPr id="399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2589212" y="4390376"/>
            <a:ext cx="8915401" cy="1513286"/>
          </a:xfrm>
          <a:prstGeom prst="rect">
            <a:avLst/>
          </a:prstGeom>
        </p:spPr>
        <p:txBody>
          <a:bodyPr/>
          <a:lstStyle/>
          <a:p>
            <a:pPr defTabSz="416052">
              <a:lnSpc>
                <a:spcPct val="90000"/>
              </a:lnSpc>
              <a:spcBef>
                <a:spcPts val="900"/>
              </a:spcBef>
              <a:defRPr sz="1911" b="1"/>
            </a:pPr>
            <a:r>
              <a:t>BY-</a:t>
            </a:r>
          </a:p>
          <a:p>
            <a:pPr defTabSz="416052">
              <a:lnSpc>
                <a:spcPct val="90000"/>
              </a:lnSpc>
              <a:spcBef>
                <a:spcPts val="900"/>
              </a:spcBef>
              <a:defRPr sz="1911" b="1"/>
            </a:pPr>
            <a:r>
              <a:t>Aarushi Dua(18CSU002)</a:t>
            </a:r>
          </a:p>
          <a:p>
            <a:pPr defTabSz="416052">
              <a:lnSpc>
                <a:spcPct val="90000"/>
              </a:lnSpc>
              <a:spcBef>
                <a:spcPts val="900"/>
              </a:spcBef>
              <a:defRPr sz="1911" b="1"/>
            </a:pPr>
            <a:r>
              <a:t>Abhishek Bhatia(18CSU08)</a:t>
            </a:r>
          </a:p>
          <a:p>
            <a:pPr defTabSz="416052">
              <a:lnSpc>
                <a:spcPct val="90000"/>
              </a:lnSpc>
              <a:spcBef>
                <a:spcPts val="900"/>
              </a:spcBef>
              <a:defRPr sz="1911" b="1"/>
            </a:pPr>
            <a:r>
              <a:t>Bhavya Kalra(18CSU045)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6" name="It shows how are per unit prices for  all the products available .…"/>
          <p:cNvSpPr txBox="1">
            <a:spLocks noGrp="1"/>
          </p:cNvSpPr>
          <p:nvPr>
            <p:ph type="body" sz="quarter" idx="1"/>
          </p:nvPr>
        </p:nvSpPr>
        <p:spPr>
          <a:xfrm>
            <a:off x="2108468" y="4478783"/>
            <a:ext cx="8915401" cy="1686440"/>
          </a:xfrm>
          <a:prstGeom prst="rect">
            <a:avLst/>
          </a:prstGeom>
        </p:spPr>
        <p:txBody>
          <a:bodyPr/>
          <a:lstStyle/>
          <a:p>
            <a:r>
              <a:t>It shows how are per unit prices for  all the products available .</a:t>
            </a:r>
          </a:p>
          <a:p>
            <a:r>
              <a:t> We observe that 75% of the data has unit price of less than 3.75 dollars  , which indicates most products are relatively cheap.</a:t>
            </a:r>
          </a:p>
          <a:p>
            <a:r>
              <a:t> Only minority of them has high prices per unit</a:t>
            </a:r>
          </a:p>
        </p:txBody>
      </p:sp>
      <p:pic>
        <p:nvPicPr>
          <p:cNvPr id="42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969" y="519597"/>
            <a:ext cx="7047662" cy="38247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30" name="It depicts the most no. of free units per month"/>
          <p:cNvSpPr txBox="1">
            <a:spLocks noGrp="1"/>
          </p:cNvSpPr>
          <p:nvPr>
            <p:ph type="body" sz="quarter" idx="1"/>
          </p:nvPr>
        </p:nvSpPr>
        <p:spPr>
          <a:xfrm>
            <a:off x="2589211" y="4789735"/>
            <a:ext cx="8915401" cy="1121488"/>
          </a:xfrm>
          <a:prstGeom prst="rect">
            <a:avLst/>
          </a:prstGeom>
        </p:spPr>
        <p:txBody>
          <a:bodyPr/>
          <a:lstStyle/>
          <a:p>
            <a:r>
              <a:t>It depicts the most no. of free units per month</a:t>
            </a:r>
          </a:p>
        </p:txBody>
      </p:sp>
      <p:pic>
        <p:nvPicPr>
          <p:cNvPr id="4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607" y="378469"/>
            <a:ext cx="7909735" cy="43252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34" name="This states which Country places most no. of Orders (Excluding UK)"/>
          <p:cNvSpPr txBox="1">
            <a:spLocks noGrp="1"/>
          </p:cNvSpPr>
          <p:nvPr>
            <p:ph type="body" sz="quarter" idx="1"/>
          </p:nvPr>
        </p:nvSpPr>
        <p:spPr>
          <a:xfrm>
            <a:off x="2589211" y="5051871"/>
            <a:ext cx="8915401" cy="859352"/>
          </a:xfrm>
          <a:prstGeom prst="rect">
            <a:avLst/>
          </a:prstGeom>
        </p:spPr>
        <p:txBody>
          <a:bodyPr/>
          <a:lstStyle/>
          <a:p>
            <a:r>
              <a:t>This states which Country places most no. of Orders (Excluding UK)</a:t>
            </a:r>
          </a:p>
        </p:txBody>
      </p:sp>
      <p:pic>
        <p:nvPicPr>
          <p:cNvPr id="43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387" y="211326"/>
            <a:ext cx="9398113" cy="46757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38" name="This graph shows which country spends the most money  on online shopping."/>
          <p:cNvSpPr txBox="1">
            <a:spLocks noGrp="1"/>
          </p:cNvSpPr>
          <p:nvPr>
            <p:ph type="body" sz="quarter" idx="1"/>
          </p:nvPr>
        </p:nvSpPr>
        <p:spPr>
          <a:xfrm>
            <a:off x="2591068" y="5484564"/>
            <a:ext cx="8915401" cy="833059"/>
          </a:xfrm>
          <a:prstGeom prst="rect">
            <a:avLst/>
          </a:prstGeom>
        </p:spPr>
        <p:txBody>
          <a:bodyPr/>
          <a:lstStyle/>
          <a:p>
            <a:r>
              <a:t>This graph shows which country spends the most money  on online shopping.</a:t>
            </a:r>
          </a:p>
        </p:txBody>
      </p:sp>
      <p:pic>
        <p:nvPicPr>
          <p:cNvPr id="43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241" y="201967"/>
            <a:ext cx="10029559" cy="49899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robability Density Fun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b="1"/>
            </a:lvl1pPr>
          </a:lstStyle>
          <a:p>
            <a:r>
              <a:t>Probability Density Function</a:t>
            </a:r>
          </a:p>
        </p:txBody>
      </p:sp>
      <p:sp>
        <p:nvSpPr>
          <p:cNvPr id="442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44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1" y="3336611"/>
            <a:ext cx="5207001" cy="3378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4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3761" y="3336611"/>
            <a:ext cx="5016501" cy="3378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Confidence Interval"/>
          <p:cNvSpPr txBox="1">
            <a:spLocks noGrp="1"/>
          </p:cNvSpPr>
          <p:nvPr>
            <p:ph type="title"/>
          </p:nvPr>
        </p:nvSpPr>
        <p:spPr>
          <a:xfrm>
            <a:off x="2591068" y="611410"/>
            <a:ext cx="8911688" cy="1280891"/>
          </a:xfrm>
          <a:prstGeom prst="rect">
            <a:avLst/>
          </a:prstGeom>
        </p:spPr>
        <p:txBody>
          <a:bodyPr/>
          <a:lstStyle>
            <a:lvl1pPr algn="ctr">
              <a:defRPr sz="3700" b="1"/>
            </a:lvl1pPr>
          </a:lstStyle>
          <a:p>
            <a:r>
              <a:t>Confidence Interval</a:t>
            </a:r>
          </a:p>
        </p:txBody>
      </p:sp>
      <p:sp>
        <p:nvSpPr>
          <p:cNvPr id="447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4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674" y="3538438"/>
            <a:ext cx="4916525" cy="3243362"/>
          </a:xfrm>
          <a:prstGeom prst="rect">
            <a:avLst/>
          </a:prstGeom>
          <a:ln w="12700">
            <a:miter lim="400000"/>
          </a:ln>
        </p:spPr>
      </p:pic>
      <p:pic>
        <p:nvPicPr>
          <p:cNvPr id="44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192" y="3618386"/>
            <a:ext cx="5574777" cy="30834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Title"/>
          <p:cNvSpPr txBox="1">
            <a:spLocks noGrp="1"/>
          </p:cNvSpPr>
          <p:nvPr>
            <p:ph type="title"/>
          </p:nvPr>
        </p:nvSpPr>
        <p:spPr>
          <a:xfrm>
            <a:off x="2592925" y="8180609"/>
            <a:ext cx="8911688" cy="128089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52" name="This shows the amount of money spent by How many numbers people"/>
          <p:cNvSpPr txBox="1">
            <a:spLocks noGrp="1"/>
          </p:cNvSpPr>
          <p:nvPr>
            <p:ph type="body" idx="1"/>
          </p:nvPr>
        </p:nvSpPr>
        <p:spPr>
          <a:xfrm>
            <a:off x="2591068" y="1231900"/>
            <a:ext cx="8915401" cy="3777623"/>
          </a:xfrm>
          <a:prstGeom prst="rect">
            <a:avLst/>
          </a:prstGeom>
        </p:spPr>
        <p:txBody>
          <a:bodyPr/>
          <a:lstStyle/>
          <a:p>
            <a:r>
              <a:t>This shows the amount of money spent by How many numbers people</a:t>
            </a:r>
          </a:p>
        </p:txBody>
      </p:sp>
      <p:pic>
        <p:nvPicPr>
          <p:cNvPr id="4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550" y="2333311"/>
            <a:ext cx="5219700" cy="3378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Chi Squa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Chi Square</a:t>
            </a:r>
          </a:p>
        </p:txBody>
      </p:sp>
      <p:sp>
        <p:nvSpPr>
          <p:cNvPr id="456" name="We have Proved the Hypothesis By Chi -Square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We have Proved the Hypothesis By Chi </a:t>
            </a:r>
            <a:r>
              <a:rPr lang="en-US" dirty="0"/>
              <a:t>–</a:t>
            </a:r>
            <a:r>
              <a:rPr dirty="0"/>
              <a:t>Square</a:t>
            </a:r>
            <a:endParaRPr lang="en-US" dirty="0"/>
          </a:p>
          <a:p>
            <a:r>
              <a:rPr lang="en-US" dirty="0"/>
              <a:t>Our hypotheses will be:</a:t>
            </a:r>
          </a:p>
          <a:p>
            <a:r>
              <a:rPr lang="en-US" dirty="0"/>
              <a:t>H0:There is a relationship between 2 categorical variables(country and </a:t>
            </a:r>
            <a:r>
              <a:rPr lang="en-US" dirty="0" err="1"/>
              <a:t>money_spent</a:t>
            </a:r>
            <a:r>
              <a:rPr lang="en-US" dirty="0"/>
              <a:t>)</a:t>
            </a:r>
          </a:p>
          <a:p>
            <a:r>
              <a:rPr lang="en-US" dirty="0"/>
              <a:t>H1:There is no relationship between 2 categorical variables(country and </a:t>
            </a:r>
            <a:r>
              <a:rPr lang="en-US" dirty="0" err="1"/>
              <a:t>money_spent</a:t>
            </a:r>
            <a:r>
              <a:rPr lang="en-US" dirty="0"/>
              <a:t>)</a:t>
            </a:r>
          </a:p>
          <a:p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THANK YOU"/>
          <p:cNvSpPr txBox="1">
            <a:spLocks noGrp="1"/>
          </p:cNvSpPr>
          <p:nvPr>
            <p:ph type="title"/>
          </p:nvPr>
        </p:nvSpPr>
        <p:spPr>
          <a:xfrm>
            <a:off x="2671535" y="2102631"/>
            <a:ext cx="6848930" cy="2890566"/>
          </a:xfrm>
          <a:prstGeom prst="rect">
            <a:avLst/>
          </a:prstGeom>
        </p:spPr>
        <p:txBody>
          <a:bodyPr/>
          <a:lstStyle>
            <a:lvl1pPr>
              <a:defRPr sz="9100" b="1"/>
            </a:lvl1pPr>
          </a:lstStyle>
          <a:p>
            <a:r>
              <a:t>THANK YOU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r>
              <a:t>CONTENTS</a:t>
            </a:r>
          </a:p>
        </p:txBody>
      </p:sp>
      <p:sp>
        <p:nvSpPr>
          <p:cNvPr id="402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Description</a:t>
            </a:r>
          </a:p>
          <a:p>
            <a:pPr>
              <a:defRPr sz="2400"/>
            </a:pPr>
            <a:r>
              <a:t>Problem Statement</a:t>
            </a:r>
          </a:p>
          <a:p>
            <a:pPr>
              <a:defRPr sz="2400"/>
            </a:pPr>
            <a:r>
              <a:t>Problem Analysis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Title 1"/>
          <p:cNvSpPr txBox="1">
            <a:spLocks noGrp="1"/>
          </p:cNvSpPr>
          <p:nvPr>
            <p:ph type="title"/>
          </p:nvPr>
        </p:nvSpPr>
        <p:spPr>
          <a:xfrm>
            <a:off x="1640156" y="624110"/>
            <a:ext cx="8911688" cy="1280891"/>
          </a:xfrm>
          <a:prstGeom prst="rect">
            <a:avLst/>
          </a:prstGeom>
        </p:spPr>
        <p:txBody>
          <a:bodyPr/>
          <a:lstStyle>
            <a:lvl1pPr>
              <a:defRPr sz="4400" b="1"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r>
              <a:t>Description</a:t>
            </a:r>
          </a:p>
        </p:txBody>
      </p:sp>
      <p:sp>
        <p:nvSpPr>
          <p:cNvPr id="405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638300" y="1917700"/>
            <a:ext cx="8915400" cy="3777623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E-Commerce Database is a project based on the GUI .</a:t>
            </a:r>
          </a:p>
          <a:p>
            <a:pPr>
              <a:defRPr sz="2400"/>
            </a:pPr>
            <a:r>
              <a:t>This is a project based on the visual representation and Statistical Analysis of E-Commerce Data Collected by an E-Commerce Website throughout the year 2010-2011 </a:t>
            </a:r>
          </a:p>
          <a:p>
            <a:pPr>
              <a:defRPr sz="2400"/>
            </a:pPr>
            <a:r>
              <a:t>The package imported are pandas, matplotlib , seaborn Thinkplot , ThinkStats and numpy library  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Title 1"/>
          <p:cNvSpPr txBox="1">
            <a:spLocks noGrp="1"/>
          </p:cNvSpPr>
          <p:nvPr>
            <p:ph type="title"/>
          </p:nvPr>
        </p:nvSpPr>
        <p:spPr>
          <a:xfrm>
            <a:off x="1640156" y="662210"/>
            <a:ext cx="8911688" cy="1280891"/>
          </a:xfrm>
          <a:prstGeom prst="rect">
            <a:avLst/>
          </a:prstGeom>
        </p:spPr>
        <p:txBody>
          <a:bodyPr/>
          <a:lstStyle/>
          <a:p>
            <a:pPr>
              <a:defRPr b="1">
                <a:latin typeface="Cambria"/>
                <a:ea typeface="Cambria"/>
                <a:cs typeface="Cambria"/>
                <a:sym typeface="Cambria"/>
              </a:defRPr>
            </a:pPr>
            <a:r>
              <a:t>Problem Statement:</a:t>
            </a:r>
            <a:br/>
            <a:endParaRPr/>
          </a:p>
        </p:txBody>
      </p:sp>
      <p:sp>
        <p:nvSpPr>
          <p:cNvPr id="408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522411" y="1879600"/>
            <a:ext cx="8915401" cy="377762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t>Its an analysis done on the E-Commerce Data to get information about   business sales analysis and using the data for training purpose in designing business model.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Title 1"/>
          <p:cNvSpPr txBox="1">
            <a:spLocks noGrp="1"/>
          </p:cNvSpPr>
          <p:nvPr>
            <p:ph type="title"/>
          </p:nvPr>
        </p:nvSpPr>
        <p:spPr>
          <a:xfrm>
            <a:off x="1640156" y="674910"/>
            <a:ext cx="8911688" cy="1280891"/>
          </a:xfrm>
          <a:prstGeom prst="rect">
            <a:avLst/>
          </a:prstGeom>
        </p:spPr>
        <p:txBody>
          <a:bodyPr/>
          <a:lstStyle/>
          <a:p>
            <a:pPr>
              <a:defRPr sz="4400">
                <a:latin typeface="Cambria"/>
                <a:ea typeface="Cambria"/>
                <a:cs typeface="Cambria"/>
                <a:sym typeface="Cambria"/>
              </a:defRPr>
            </a:pPr>
            <a:r>
              <a:t>Problem</a:t>
            </a:r>
            <a:r>
              <a:rPr sz="3600">
                <a:latin typeface="+mj-lt"/>
                <a:ea typeface="+mj-ea"/>
                <a:cs typeface="+mj-cs"/>
                <a:sym typeface="Century Gothic"/>
              </a:rPr>
              <a:t> </a:t>
            </a:r>
            <a:r>
              <a:t>analysis</a:t>
            </a:r>
          </a:p>
        </p:txBody>
      </p:sp>
      <p:sp>
        <p:nvSpPr>
          <p:cNvPr id="41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1638300" y="2133600"/>
            <a:ext cx="8915400" cy="3777623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 The other problem is to make the visualisation very clear and easier for the user to read.</a:t>
            </a:r>
          </a:p>
          <a:p>
            <a:pPr>
              <a:defRPr sz="2300"/>
            </a:pPr>
            <a:r>
              <a:t>Hence making the things easy for even a non-technical person to understand the Data. 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F5603-9AAE-46F5-A3A1-AC63BDCC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Resource-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D7FE1-72A7-46D1-9942-879CE972A9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https://www.kaggle.com/admond1994/e-commerce-data-eda/notebook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1251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4" name="It help us analyse which Month Records as most number of sales .…"/>
          <p:cNvSpPr txBox="1">
            <a:spLocks noGrp="1"/>
          </p:cNvSpPr>
          <p:nvPr>
            <p:ph type="body" sz="quarter" idx="1"/>
          </p:nvPr>
        </p:nvSpPr>
        <p:spPr>
          <a:xfrm>
            <a:off x="1865311" y="5379632"/>
            <a:ext cx="8915401" cy="1280891"/>
          </a:xfrm>
          <a:prstGeom prst="rect">
            <a:avLst/>
          </a:prstGeom>
        </p:spPr>
        <p:txBody>
          <a:bodyPr/>
          <a:lstStyle/>
          <a:p>
            <a:r>
              <a:t>It help us analyse which Month Records as most number of sales .</a:t>
            </a:r>
          </a:p>
          <a:p>
            <a:r>
              <a:t>This helps in launching of new product and market research</a:t>
            </a:r>
          </a:p>
        </p:txBody>
      </p:sp>
      <p:pic>
        <p:nvPicPr>
          <p:cNvPr id="41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83" y="320156"/>
            <a:ext cx="9826129" cy="4305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8" name="It Helps in analysing which day in a week shows most no. of orders placed ."/>
          <p:cNvSpPr txBox="1">
            <a:spLocks noGrp="1"/>
          </p:cNvSpPr>
          <p:nvPr>
            <p:ph type="body" sz="quarter" idx="1"/>
          </p:nvPr>
        </p:nvSpPr>
        <p:spPr>
          <a:xfrm>
            <a:off x="1638300" y="4798714"/>
            <a:ext cx="8915400" cy="1023609"/>
          </a:xfrm>
          <a:prstGeom prst="rect">
            <a:avLst/>
          </a:prstGeom>
        </p:spPr>
        <p:txBody>
          <a:bodyPr/>
          <a:lstStyle/>
          <a:p>
            <a:r>
              <a:t>It Helps in analysing which day in a week shows most no. of orders placed .</a:t>
            </a:r>
          </a:p>
        </p:txBody>
      </p:sp>
      <p:pic>
        <p:nvPicPr>
          <p:cNvPr id="4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879" y="347519"/>
            <a:ext cx="9133533" cy="40223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2" name="It helps us in Analysing which hours range  of the Day  have the highest traffic on the Website ."/>
          <p:cNvSpPr txBox="1">
            <a:spLocks noGrp="1"/>
          </p:cNvSpPr>
          <p:nvPr>
            <p:ph type="body" sz="quarter" idx="1"/>
          </p:nvPr>
        </p:nvSpPr>
        <p:spPr>
          <a:xfrm>
            <a:off x="1638300" y="4757332"/>
            <a:ext cx="8915400" cy="1280891"/>
          </a:xfrm>
          <a:prstGeom prst="rect">
            <a:avLst/>
          </a:prstGeom>
        </p:spPr>
        <p:txBody>
          <a:bodyPr/>
          <a:lstStyle/>
          <a:p>
            <a:r>
              <a:t>It helps us in Analysing which hours range  of the Day  have the highest traffic on the Website .</a:t>
            </a:r>
          </a:p>
        </p:txBody>
      </p:sp>
      <p:pic>
        <p:nvPicPr>
          <p:cNvPr id="42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911" y="192174"/>
            <a:ext cx="10038178" cy="44207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isp">
  <a:themeElements>
    <a:clrScheme name="Wis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0000FF"/>
      </a:hlink>
      <a:folHlink>
        <a:srgbClr val="FF00FF"/>
      </a:folHlink>
    </a:clrScheme>
    <a:fontScheme name="Wisp">
      <a:majorFont>
        <a:latin typeface="Century Gothic"/>
        <a:ea typeface="Century Gothic"/>
        <a:cs typeface="Century Gothic"/>
      </a:majorFont>
      <a:minorFont>
        <a:latin typeface="Helvetica"/>
        <a:ea typeface="Helvetica"/>
        <a:cs typeface="Helvetica"/>
      </a:minorFont>
    </a:fontScheme>
    <a:fmtScheme name="Wis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5875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isp">
  <a:themeElements>
    <a:clrScheme name="Wis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0000FF"/>
      </a:hlink>
      <a:folHlink>
        <a:srgbClr val="FF00FF"/>
      </a:folHlink>
    </a:clrScheme>
    <a:fontScheme name="Wisp">
      <a:majorFont>
        <a:latin typeface="Century Gothic"/>
        <a:ea typeface="Century Gothic"/>
        <a:cs typeface="Century Gothic"/>
      </a:majorFont>
      <a:minorFont>
        <a:latin typeface="Helvetica"/>
        <a:ea typeface="Helvetica"/>
        <a:cs typeface="Helvetica"/>
      </a:minorFont>
    </a:fontScheme>
    <a:fmtScheme name="Wis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5875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373</Words>
  <Application>Microsoft Office PowerPoint</Application>
  <PresentationFormat>Widescreen</PresentationFormat>
  <Paragraphs>39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Cambria</vt:lpstr>
      <vt:lpstr>Century Gothic</vt:lpstr>
      <vt:lpstr>Wisp</vt:lpstr>
      <vt:lpstr>E-Commerce  Database  Analysis</vt:lpstr>
      <vt:lpstr>CONTENTS</vt:lpstr>
      <vt:lpstr>Description</vt:lpstr>
      <vt:lpstr>Problem Statement: </vt:lpstr>
      <vt:lpstr>Problem analysis</vt:lpstr>
      <vt:lpstr>Resource-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Probability Density Function</vt:lpstr>
      <vt:lpstr>Confidence Interval</vt:lpstr>
      <vt:lpstr>PowerPoint Presentation</vt:lpstr>
      <vt:lpstr>Chi Square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 Database  Analysis</dc:title>
  <cp:lastModifiedBy>aarushi dua</cp:lastModifiedBy>
  <cp:revision>3</cp:revision>
  <dcterms:modified xsi:type="dcterms:W3CDTF">2019-12-05T05:20:32Z</dcterms:modified>
</cp:coreProperties>
</file>